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notesMasterIdLst>
    <p:notesMasterId r:id="rId3"/>
  </p:notesMasterIdLst>
  <p:sldSz cx="9144000" cy="11155680"/>
  <p:notesSz cx="1115568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notesMaster" Target="notesMasters/notesMaster1.xml"/><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Canva import notes: Upload this PPTX to Canva. Text boxes, QR squares, panels, venue box, speaker labels, footer labels, portraits, logo, and background are separate layers. Replace QR TBD with final RSVP QR. Barton company name remains TBD. Do not publish until David QA and Quan approval.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lank">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image" Target="../media/image-1-4.png"/><Relationship Id="rId5" Type="http://schemas.openxmlformats.org/officeDocument/2006/relationships/slideLayout" Target="../slideLayouts/slideLayout2.xml"/><Relationship Id="rId6"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11827"/>
        </a:solidFill>
      </p:bgPr>
    </p:bg>
    <p:spTree>
      <p:nvGrpSpPr>
        <p:cNvPr id="1" name=""/>
        <p:cNvGrpSpPr/>
        <p:nvPr/>
      </p:nvGrpSpPr>
      <p:grpSpPr>
        <a:xfrm>
          <a:off x="0" y="0"/>
          <a:ext cx="0" cy="0"/>
          <a:chOff x="0" y="0"/>
          <a:chExt cx="0" cy="0"/>
        </a:xfrm>
      </p:grpSpPr>
      <p:pic>
        <p:nvPicPr>
          <p:cNvPr id="2" name="Image 0" descr="/home/quan-zou/vault/team-brain/events/real-estate-ai-agents-2026-07-20/flyer-v1-portrait/assets/backdrop-oakland-downtown.png">    </p:cNvPr>
          <p:cNvPicPr>
            <a:picLocks noChangeAspect="1"/>
          </p:cNvPicPr>
          <p:nvPr/>
        </p:nvPicPr>
        <p:blipFill>
          <a:blip r:embed="rId1"/>
          <a:stretch>
            <a:fillRect/>
          </a:stretch>
        </p:blipFill>
        <p:spPr>
          <a:xfrm>
            <a:off x="0" y="0"/>
            <a:ext cx="9144000" cy="11155680"/>
          </a:xfrm>
          <a:prstGeom prst="rect">
            <a:avLst/>
          </a:prstGeom>
        </p:spPr>
      </p:pic>
      <p:sp>
        <p:nvSpPr>
          <p:cNvPr id="3" name="Shape 0"/>
          <p:cNvSpPr/>
          <p:nvPr/>
        </p:nvSpPr>
        <p:spPr>
          <a:xfrm>
            <a:off x="0" y="0"/>
            <a:ext cx="9144000" cy="11155680"/>
          </a:xfrm>
          <a:prstGeom prst="rect">
            <a:avLst/>
          </a:prstGeom>
          <a:solidFill>
            <a:srgbClr val="53636F">
              <a:alpha val="84000"/>
            </a:srgbClr>
          </a:solidFill>
          <a:ln w="12700">
            <a:solidFill>
              <a:srgbClr val="53636F">
                <a:alpha val="0"/>
              </a:srgbClr>
            </a:solidFill>
            <a:prstDash val="solid"/>
          </a:ln>
        </p:spPr>
      </p:sp>
      <p:sp>
        <p:nvSpPr>
          <p:cNvPr id="4" name="Shape 1"/>
          <p:cNvSpPr/>
          <p:nvPr/>
        </p:nvSpPr>
        <p:spPr>
          <a:xfrm>
            <a:off x="0" y="0"/>
            <a:ext cx="9144000" cy="11155680"/>
          </a:xfrm>
          <a:prstGeom prst="rect">
            <a:avLst/>
          </a:prstGeom>
          <a:solidFill>
            <a:srgbClr val="07101A">
              <a:alpha val="30000"/>
            </a:srgbClr>
          </a:solidFill>
          <a:ln w="12700">
            <a:solidFill>
              <a:srgbClr val="07101A">
                <a:alpha val="0"/>
              </a:srgbClr>
            </a:solidFill>
            <a:prstDash val="solid"/>
          </a:ln>
        </p:spPr>
      </p:sp>
      <p:sp>
        <p:nvSpPr>
          <p:cNvPr id="5" name="Shape 2"/>
          <p:cNvSpPr/>
          <p:nvPr/>
        </p:nvSpPr>
        <p:spPr>
          <a:xfrm>
            <a:off x="-266700" y="0"/>
            <a:ext cx="3695700" cy="426720"/>
          </a:xfrm>
          <a:prstGeom prst="parallelogram">
            <a:avLst/>
          </a:prstGeom>
          <a:solidFill>
            <a:srgbClr val="6E35B4"/>
          </a:solidFill>
          <a:ln w="12700">
            <a:solidFill>
              <a:srgbClr val="6E35B4">
                <a:alpha val="0"/>
              </a:srgbClr>
            </a:solidFill>
            <a:prstDash val="solid"/>
          </a:ln>
        </p:spPr>
      </p:sp>
      <p:sp>
        <p:nvSpPr>
          <p:cNvPr id="6" name="Shape 3"/>
          <p:cNvSpPr/>
          <p:nvPr/>
        </p:nvSpPr>
        <p:spPr>
          <a:xfrm>
            <a:off x="2933700" y="0"/>
            <a:ext cx="3276600" cy="426720"/>
          </a:xfrm>
          <a:prstGeom prst="parallelogram">
            <a:avLst/>
          </a:prstGeom>
          <a:solidFill>
            <a:srgbClr val="13A3D8"/>
          </a:solidFill>
          <a:ln w="12700">
            <a:solidFill>
              <a:srgbClr val="13A3D8">
                <a:alpha val="0"/>
              </a:srgbClr>
            </a:solidFill>
            <a:prstDash val="solid"/>
          </a:ln>
        </p:spPr>
      </p:sp>
      <p:sp>
        <p:nvSpPr>
          <p:cNvPr id="7" name="Shape 4"/>
          <p:cNvSpPr/>
          <p:nvPr/>
        </p:nvSpPr>
        <p:spPr>
          <a:xfrm>
            <a:off x="5905500" y="0"/>
            <a:ext cx="3695700" cy="426720"/>
          </a:xfrm>
          <a:prstGeom prst="parallelogram">
            <a:avLst/>
          </a:prstGeom>
          <a:solidFill>
            <a:srgbClr val="064B5C"/>
          </a:solidFill>
          <a:ln w="12700">
            <a:solidFill>
              <a:srgbClr val="064B5C">
                <a:alpha val="0"/>
              </a:srgbClr>
            </a:solidFill>
            <a:prstDash val="solid"/>
          </a:ln>
        </p:spPr>
      </p:sp>
      <p:sp>
        <p:nvSpPr>
          <p:cNvPr id="8" name="Shape 5"/>
          <p:cNvSpPr/>
          <p:nvPr/>
        </p:nvSpPr>
        <p:spPr>
          <a:xfrm>
            <a:off x="2484120" y="723900"/>
            <a:ext cx="4183380" cy="281940"/>
          </a:xfrm>
          <a:prstGeom prst="roundRect">
            <a:avLst>
              <a:gd name="adj" fmla="val 58378"/>
            </a:avLst>
          </a:prstGeom>
          <a:solidFill>
            <a:srgbClr val="263340"/>
          </a:solidFill>
          <a:ln w="12700">
            <a:solidFill>
              <a:srgbClr val="8EA0AB">
                <a:alpha val="45000"/>
              </a:srgbClr>
            </a:solidFill>
            <a:prstDash val="solid"/>
          </a:ln>
          <a:effectLst>
            <a:outerShdw sx="100000" sy="100000" kx="0" ky="0" algn="bl" rotWithShape="0" blurRad="12700" dist="50800" dir="2700000">
              <a:srgbClr val="000000">
                <a:alpha val="25000"/>
              </a:srgbClr>
            </a:outerShdw>
          </a:effectLst>
        </p:spPr>
      </p:sp>
      <p:sp>
        <p:nvSpPr>
          <p:cNvPr id="9" name="Text 6"/>
          <p:cNvSpPr/>
          <p:nvPr/>
        </p:nvSpPr>
        <p:spPr>
          <a:xfrm>
            <a:off x="2484120" y="762000"/>
            <a:ext cx="4183380" cy="205740"/>
          </a:xfrm>
          <a:prstGeom prst="rect">
            <a:avLst/>
          </a:prstGeom>
          <a:noFill/>
          <a:ln/>
        </p:spPr>
        <p:txBody>
          <a:bodyPr wrap="square" lIns="0" tIns="0" rIns="0" bIns="0" rtlCol="0" anchor="ctr">
            <a:normAutofit/>
          </a:bodyPr>
          <a:lstStyle/>
          <a:p>
            <a:pPr algn="ctr" indent="0" marL="0">
              <a:buNone/>
            </a:pPr>
            <a:r>
              <a:rPr lang="en-US" sz="1750" b="1" dirty="0">
                <a:solidFill>
                  <a:srgbClr val="FFFFFF"/>
                </a:solidFill>
                <a:latin typeface="Montserrat" pitchFamily="34" charset="0"/>
                <a:ea typeface="Montserrat" pitchFamily="34" charset="-122"/>
                <a:cs typeface="Montserrat" pitchFamily="34" charset="-120"/>
              </a:rPr>
              <a:t>REAL ESTATE AI AGENT WORKSHOP</a:t>
            </a:r>
            <a:endParaRPr lang="en-US" sz="1750" dirty="0"/>
          </a:p>
        </p:txBody>
      </p:sp>
      <p:sp>
        <p:nvSpPr>
          <p:cNvPr id="10" name="Text 7"/>
          <p:cNvSpPr/>
          <p:nvPr/>
        </p:nvSpPr>
        <p:spPr>
          <a:xfrm>
            <a:off x="228600" y="1089660"/>
            <a:ext cx="8686800" cy="1813560"/>
          </a:xfrm>
          <a:prstGeom prst="rect">
            <a:avLst/>
          </a:prstGeom>
          <a:noFill/>
          <a:ln/>
          <a:effectLst>
            <a:outerShdw sx="100000" sy="100000" kx="0" ky="0" algn="bl" rotWithShape="0" blurRad="38100" dist="50800" dir="2700000">
              <a:srgbClr val="000000">
                <a:alpha val="62000"/>
              </a:srgbClr>
            </a:outerShdw>
          </a:effectLst>
        </p:spPr>
        <p:txBody>
          <a:bodyPr wrap="square" lIns="0" tIns="0" rIns="0" bIns="0" rtlCol="0" anchor="ctr">
            <a:normAutofit/>
          </a:bodyPr>
          <a:lstStyle/>
          <a:p>
            <a:pPr algn="ctr" indent="0" marL="0">
              <a:lnSpc>
                <a:spcPct val="82000"/>
              </a:lnSpc>
              <a:buNone/>
            </a:pPr>
            <a:r>
              <a:rPr lang="en-US" sz="4800" b="1" dirty="0">
                <a:solidFill>
                  <a:srgbClr val="FFFFFF"/>
                </a:solidFill>
                <a:latin typeface="Montserrat ExtraBold" pitchFamily="34" charset="0"/>
                <a:ea typeface="Montserrat ExtraBold" pitchFamily="34" charset="-122"/>
                <a:cs typeface="Montserrat ExtraBold" pitchFamily="34" charset="-120"/>
              </a:rPr>
              <a:t>How to use AI to find more</a:t>
            </a:r>
            <a:endParaRPr lang="en-US" sz="4800" dirty="0"/>
          </a:p>
          <a:p>
            <a:pPr algn="ctr" indent="0" marL="0">
              <a:lnSpc>
                <a:spcPct val="82000"/>
              </a:lnSpc>
              <a:buNone/>
            </a:pPr>
            <a:r>
              <a:rPr lang="en-US" sz="4800" b="1" dirty="0">
                <a:solidFill>
                  <a:srgbClr val="FFFFFF"/>
                </a:solidFill>
                <a:latin typeface="Montserrat ExtraBold" pitchFamily="34" charset="0"/>
                <a:ea typeface="Montserrat ExtraBold" pitchFamily="34" charset="-122"/>
                <a:cs typeface="Montserrat ExtraBold" pitchFamily="34" charset="-120"/>
              </a:rPr>
              <a:t>deals and win more clients</a:t>
            </a:r>
            <a:endParaRPr lang="en-US" sz="4800" dirty="0"/>
          </a:p>
        </p:txBody>
      </p:sp>
      <p:sp>
        <p:nvSpPr>
          <p:cNvPr id="11" name="Shape 8"/>
          <p:cNvSpPr/>
          <p:nvPr/>
        </p:nvSpPr>
        <p:spPr>
          <a:xfrm>
            <a:off x="3665220" y="3086100"/>
            <a:ext cx="1813560" cy="1813560"/>
          </a:xfrm>
          <a:prstGeom prst="roundRect">
            <a:avLst>
              <a:gd name="adj" fmla="val 11092"/>
            </a:avLst>
          </a:prstGeom>
          <a:solidFill>
            <a:srgbClr val="F7F7F7"/>
          </a:solidFill>
          <a:ln w="12700">
            <a:solidFill>
              <a:srgbClr val="F7F7F7">
                <a:alpha val="0"/>
              </a:srgbClr>
            </a:solidFill>
            <a:prstDash val="solid"/>
          </a:ln>
          <a:effectLst>
            <a:outerShdw sx="100000" sy="100000" kx="0" ky="0" algn="bl" rotWithShape="0" blurRad="12700" dist="50800" dir="2700000">
              <a:srgbClr val="000000">
                <a:alpha val="20000"/>
              </a:srgbClr>
            </a:outerShdw>
          </a:effectLst>
        </p:spPr>
      </p:sp>
      <p:sp>
        <p:nvSpPr>
          <p:cNvPr id="12" name="Shape 9"/>
          <p:cNvSpPr/>
          <p:nvPr/>
        </p:nvSpPr>
        <p:spPr>
          <a:xfrm>
            <a:off x="3855720" y="3276600"/>
            <a:ext cx="533400" cy="533400"/>
          </a:xfrm>
          <a:prstGeom prst="rect">
            <a:avLst/>
          </a:prstGeom>
          <a:solidFill>
            <a:srgbClr val="0F1E2D"/>
          </a:solidFill>
          <a:ln w="12700">
            <a:solidFill>
              <a:srgbClr val="0F1E2D">
                <a:alpha val="0"/>
              </a:srgbClr>
            </a:solidFill>
            <a:prstDash val="solid"/>
          </a:ln>
        </p:spPr>
      </p:sp>
      <p:sp>
        <p:nvSpPr>
          <p:cNvPr id="13" name="Shape 10"/>
          <p:cNvSpPr/>
          <p:nvPr/>
        </p:nvSpPr>
        <p:spPr>
          <a:xfrm>
            <a:off x="3954780" y="3375660"/>
            <a:ext cx="335280" cy="335280"/>
          </a:xfrm>
          <a:prstGeom prst="rect">
            <a:avLst/>
          </a:prstGeom>
          <a:solidFill>
            <a:srgbClr val="F7F7F7"/>
          </a:solidFill>
          <a:ln w="12700">
            <a:solidFill>
              <a:srgbClr val="F7F7F7">
                <a:alpha val="0"/>
              </a:srgbClr>
            </a:solidFill>
            <a:prstDash val="solid"/>
          </a:ln>
        </p:spPr>
      </p:sp>
      <p:sp>
        <p:nvSpPr>
          <p:cNvPr id="14" name="Shape 11"/>
          <p:cNvSpPr/>
          <p:nvPr/>
        </p:nvSpPr>
        <p:spPr>
          <a:xfrm>
            <a:off x="4053840" y="3474720"/>
            <a:ext cx="137160" cy="137160"/>
          </a:xfrm>
          <a:prstGeom prst="rect">
            <a:avLst/>
          </a:prstGeom>
          <a:solidFill>
            <a:srgbClr val="0F1E2D"/>
          </a:solidFill>
          <a:ln w="12700">
            <a:solidFill>
              <a:srgbClr val="0F1E2D">
                <a:alpha val="0"/>
              </a:srgbClr>
            </a:solidFill>
            <a:prstDash val="solid"/>
          </a:ln>
        </p:spPr>
      </p:sp>
      <p:sp>
        <p:nvSpPr>
          <p:cNvPr id="15" name="Shape 12"/>
          <p:cNvSpPr/>
          <p:nvPr/>
        </p:nvSpPr>
        <p:spPr>
          <a:xfrm>
            <a:off x="4754880" y="3276600"/>
            <a:ext cx="533400" cy="533400"/>
          </a:xfrm>
          <a:prstGeom prst="rect">
            <a:avLst/>
          </a:prstGeom>
          <a:solidFill>
            <a:srgbClr val="0F1E2D"/>
          </a:solidFill>
          <a:ln w="12700">
            <a:solidFill>
              <a:srgbClr val="0F1E2D">
                <a:alpha val="0"/>
              </a:srgbClr>
            </a:solidFill>
            <a:prstDash val="solid"/>
          </a:ln>
        </p:spPr>
      </p:sp>
      <p:sp>
        <p:nvSpPr>
          <p:cNvPr id="16" name="Shape 13"/>
          <p:cNvSpPr/>
          <p:nvPr/>
        </p:nvSpPr>
        <p:spPr>
          <a:xfrm>
            <a:off x="4853940" y="3375660"/>
            <a:ext cx="335280" cy="335280"/>
          </a:xfrm>
          <a:prstGeom prst="rect">
            <a:avLst/>
          </a:prstGeom>
          <a:solidFill>
            <a:srgbClr val="F7F7F7"/>
          </a:solidFill>
          <a:ln w="12700">
            <a:solidFill>
              <a:srgbClr val="F7F7F7">
                <a:alpha val="0"/>
              </a:srgbClr>
            </a:solidFill>
            <a:prstDash val="solid"/>
          </a:ln>
        </p:spPr>
      </p:sp>
      <p:sp>
        <p:nvSpPr>
          <p:cNvPr id="17" name="Shape 14"/>
          <p:cNvSpPr/>
          <p:nvPr/>
        </p:nvSpPr>
        <p:spPr>
          <a:xfrm>
            <a:off x="4953000" y="3474720"/>
            <a:ext cx="137160" cy="137160"/>
          </a:xfrm>
          <a:prstGeom prst="rect">
            <a:avLst/>
          </a:prstGeom>
          <a:solidFill>
            <a:srgbClr val="0F1E2D"/>
          </a:solidFill>
          <a:ln w="12700">
            <a:solidFill>
              <a:srgbClr val="0F1E2D">
                <a:alpha val="0"/>
              </a:srgbClr>
            </a:solidFill>
            <a:prstDash val="solid"/>
          </a:ln>
        </p:spPr>
      </p:sp>
      <p:sp>
        <p:nvSpPr>
          <p:cNvPr id="18" name="Shape 15"/>
          <p:cNvSpPr/>
          <p:nvPr/>
        </p:nvSpPr>
        <p:spPr>
          <a:xfrm>
            <a:off x="3855720" y="4175760"/>
            <a:ext cx="533400" cy="533400"/>
          </a:xfrm>
          <a:prstGeom prst="rect">
            <a:avLst/>
          </a:prstGeom>
          <a:solidFill>
            <a:srgbClr val="0F1E2D"/>
          </a:solidFill>
          <a:ln w="12700">
            <a:solidFill>
              <a:srgbClr val="0F1E2D">
                <a:alpha val="0"/>
              </a:srgbClr>
            </a:solidFill>
            <a:prstDash val="solid"/>
          </a:ln>
        </p:spPr>
      </p:sp>
      <p:sp>
        <p:nvSpPr>
          <p:cNvPr id="19" name="Shape 16"/>
          <p:cNvSpPr/>
          <p:nvPr/>
        </p:nvSpPr>
        <p:spPr>
          <a:xfrm>
            <a:off x="3954780" y="4274820"/>
            <a:ext cx="335280" cy="335280"/>
          </a:xfrm>
          <a:prstGeom prst="rect">
            <a:avLst/>
          </a:prstGeom>
          <a:solidFill>
            <a:srgbClr val="F7F7F7"/>
          </a:solidFill>
          <a:ln w="12700">
            <a:solidFill>
              <a:srgbClr val="F7F7F7">
                <a:alpha val="0"/>
              </a:srgbClr>
            </a:solidFill>
            <a:prstDash val="solid"/>
          </a:ln>
        </p:spPr>
      </p:sp>
      <p:sp>
        <p:nvSpPr>
          <p:cNvPr id="20" name="Shape 17"/>
          <p:cNvSpPr/>
          <p:nvPr/>
        </p:nvSpPr>
        <p:spPr>
          <a:xfrm>
            <a:off x="4053840" y="4373880"/>
            <a:ext cx="137160" cy="137160"/>
          </a:xfrm>
          <a:prstGeom prst="rect">
            <a:avLst/>
          </a:prstGeom>
          <a:solidFill>
            <a:srgbClr val="0F1E2D"/>
          </a:solidFill>
          <a:ln w="12700">
            <a:solidFill>
              <a:srgbClr val="0F1E2D">
                <a:alpha val="0"/>
              </a:srgbClr>
            </a:solidFill>
            <a:prstDash val="solid"/>
          </a:ln>
        </p:spPr>
      </p:sp>
      <p:sp>
        <p:nvSpPr>
          <p:cNvPr id="21" name="Shape 18"/>
          <p:cNvSpPr/>
          <p:nvPr/>
        </p:nvSpPr>
        <p:spPr>
          <a:xfrm>
            <a:off x="4579620" y="3390900"/>
            <a:ext cx="129540" cy="129540"/>
          </a:xfrm>
          <a:prstGeom prst="rect">
            <a:avLst/>
          </a:prstGeom>
          <a:solidFill>
            <a:srgbClr val="0F1E2D"/>
          </a:solidFill>
          <a:ln w="12700">
            <a:solidFill>
              <a:srgbClr val="0F1E2D">
                <a:alpha val="0"/>
              </a:srgbClr>
            </a:solidFill>
            <a:prstDash val="solid"/>
          </a:ln>
        </p:spPr>
      </p:sp>
      <p:sp>
        <p:nvSpPr>
          <p:cNvPr id="22" name="Shape 19"/>
          <p:cNvSpPr/>
          <p:nvPr/>
        </p:nvSpPr>
        <p:spPr>
          <a:xfrm>
            <a:off x="4579620" y="3649980"/>
            <a:ext cx="129540" cy="129540"/>
          </a:xfrm>
          <a:prstGeom prst="rect">
            <a:avLst/>
          </a:prstGeom>
          <a:solidFill>
            <a:srgbClr val="0F1E2D"/>
          </a:solidFill>
          <a:ln w="12700">
            <a:solidFill>
              <a:srgbClr val="0F1E2D">
                <a:alpha val="0"/>
              </a:srgbClr>
            </a:solidFill>
            <a:prstDash val="solid"/>
          </a:ln>
        </p:spPr>
      </p:sp>
      <p:sp>
        <p:nvSpPr>
          <p:cNvPr id="23" name="Shape 20"/>
          <p:cNvSpPr/>
          <p:nvPr/>
        </p:nvSpPr>
        <p:spPr>
          <a:xfrm>
            <a:off x="4709160" y="3779520"/>
            <a:ext cx="129540" cy="129540"/>
          </a:xfrm>
          <a:prstGeom prst="rect">
            <a:avLst/>
          </a:prstGeom>
          <a:solidFill>
            <a:srgbClr val="0F1E2D"/>
          </a:solidFill>
          <a:ln w="12700">
            <a:solidFill>
              <a:srgbClr val="0F1E2D">
                <a:alpha val="0"/>
              </a:srgbClr>
            </a:solidFill>
            <a:prstDash val="solid"/>
          </a:ln>
        </p:spPr>
      </p:sp>
      <p:sp>
        <p:nvSpPr>
          <p:cNvPr id="24" name="Shape 21"/>
          <p:cNvSpPr/>
          <p:nvPr/>
        </p:nvSpPr>
        <p:spPr>
          <a:xfrm>
            <a:off x="4884420" y="4008120"/>
            <a:ext cx="129540" cy="129540"/>
          </a:xfrm>
          <a:prstGeom prst="rect">
            <a:avLst/>
          </a:prstGeom>
          <a:solidFill>
            <a:srgbClr val="0F1E2D"/>
          </a:solidFill>
          <a:ln w="12700">
            <a:solidFill>
              <a:srgbClr val="0F1E2D">
                <a:alpha val="0"/>
              </a:srgbClr>
            </a:solidFill>
            <a:prstDash val="solid"/>
          </a:ln>
        </p:spPr>
      </p:sp>
      <p:sp>
        <p:nvSpPr>
          <p:cNvPr id="25" name="Shape 22"/>
          <p:cNvSpPr/>
          <p:nvPr/>
        </p:nvSpPr>
        <p:spPr>
          <a:xfrm>
            <a:off x="4495800" y="4130040"/>
            <a:ext cx="129540" cy="129540"/>
          </a:xfrm>
          <a:prstGeom prst="rect">
            <a:avLst/>
          </a:prstGeom>
          <a:solidFill>
            <a:srgbClr val="0F1E2D"/>
          </a:solidFill>
          <a:ln w="12700">
            <a:solidFill>
              <a:srgbClr val="0F1E2D">
                <a:alpha val="0"/>
              </a:srgbClr>
            </a:solidFill>
            <a:prstDash val="solid"/>
          </a:ln>
        </p:spPr>
      </p:sp>
      <p:sp>
        <p:nvSpPr>
          <p:cNvPr id="26" name="Shape 23"/>
          <p:cNvSpPr/>
          <p:nvPr/>
        </p:nvSpPr>
        <p:spPr>
          <a:xfrm>
            <a:off x="4937760" y="4305300"/>
            <a:ext cx="129540" cy="129540"/>
          </a:xfrm>
          <a:prstGeom prst="rect">
            <a:avLst/>
          </a:prstGeom>
          <a:solidFill>
            <a:srgbClr val="0F1E2D"/>
          </a:solidFill>
          <a:ln w="12700">
            <a:solidFill>
              <a:srgbClr val="0F1E2D">
                <a:alpha val="0"/>
              </a:srgbClr>
            </a:solidFill>
            <a:prstDash val="solid"/>
          </a:ln>
        </p:spPr>
      </p:sp>
      <p:sp>
        <p:nvSpPr>
          <p:cNvPr id="27" name="Shape 24"/>
          <p:cNvSpPr/>
          <p:nvPr/>
        </p:nvSpPr>
        <p:spPr>
          <a:xfrm>
            <a:off x="4655820" y="4305300"/>
            <a:ext cx="129540" cy="129540"/>
          </a:xfrm>
          <a:prstGeom prst="rect">
            <a:avLst/>
          </a:prstGeom>
          <a:solidFill>
            <a:srgbClr val="0F1E2D"/>
          </a:solidFill>
          <a:ln w="12700">
            <a:solidFill>
              <a:srgbClr val="0F1E2D">
                <a:alpha val="0"/>
              </a:srgbClr>
            </a:solidFill>
            <a:prstDash val="solid"/>
          </a:ln>
        </p:spPr>
      </p:sp>
      <p:sp>
        <p:nvSpPr>
          <p:cNvPr id="28" name="Shape 25"/>
          <p:cNvSpPr/>
          <p:nvPr/>
        </p:nvSpPr>
        <p:spPr>
          <a:xfrm>
            <a:off x="5021580" y="4175760"/>
            <a:ext cx="129540" cy="129540"/>
          </a:xfrm>
          <a:prstGeom prst="rect">
            <a:avLst/>
          </a:prstGeom>
          <a:solidFill>
            <a:srgbClr val="0F1E2D"/>
          </a:solidFill>
          <a:ln w="12700">
            <a:solidFill>
              <a:srgbClr val="0F1E2D">
                <a:alpha val="0"/>
              </a:srgbClr>
            </a:solidFill>
            <a:prstDash val="solid"/>
          </a:ln>
        </p:spPr>
      </p:sp>
      <p:sp>
        <p:nvSpPr>
          <p:cNvPr id="29" name="Shape 26"/>
          <p:cNvSpPr/>
          <p:nvPr/>
        </p:nvSpPr>
        <p:spPr>
          <a:xfrm>
            <a:off x="4389120" y="4008120"/>
            <a:ext cx="129540" cy="129540"/>
          </a:xfrm>
          <a:prstGeom prst="rect">
            <a:avLst/>
          </a:prstGeom>
          <a:solidFill>
            <a:srgbClr val="0F1E2D"/>
          </a:solidFill>
          <a:ln w="12700">
            <a:solidFill>
              <a:srgbClr val="0F1E2D">
                <a:alpha val="0"/>
              </a:srgbClr>
            </a:solidFill>
            <a:prstDash val="solid"/>
          </a:ln>
        </p:spPr>
      </p:sp>
      <p:sp>
        <p:nvSpPr>
          <p:cNvPr id="30" name="Shape 27"/>
          <p:cNvSpPr/>
          <p:nvPr/>
        </p:nvSpPr>
        <p:spPr>
          <a:xfrm>
            <a:off x="4785360" y="4107180"/>
            <a:ext cx="129540" cy="129540"/>
          </a:xfrm>
          <a:prstGeom prst="rect">
            <a:avLst/>
          </a:prstGeom>
          <a:solidFill>
            <a:srgbClr val="0F1E2D"/>
          </a:solidFill>
          <a:ln w="12700">
            <a:solidFill>
              <a:srgbClr val="0F1E2D">
                <a:alpha val="0"/>
              </a:srgbClr>
            </a:solidFill>
            <a:prstDash val="solid"/>
          </a:ln>
        </p:spPr>
      </p:sp>
      <p:sp>
        <p:nvSpPr>
          <p:cNvPr id="31" name="Shape 28"/>
          <p:cNvSpPr/>
          <p:nvPr/>
        </p:nvSpPr>
        <p:spPr>
          <a:xfrm>
            <a:off x="5059680" y="3886200"/>
            <a:ext cx="129540" cy="129540"/>
          </a:xfrm>
          <a:prstGeom prst="rect">
            <a:avLst/>
          </a:prstGeom>
          <a:solidFill>
            <a:srgbClr val="0F1E2D"/>
          </a:solidFill>
          <a:ln w="12700">
            <a:solidFill>
              <a:srgbClr val="0F1E2D">
                <a:alpha val="0"/>
              </a:srgbClr>
            </a:solidFill>
            <a:prstDash val="solid"/>
          </a:ln>
        </p:spPr>
      </p:sp>
      <p:sp>
        <p:nvSpPr>
          <p:cNvPr id="32" name="Shape 29"/>
          <p:cNvSpPr/>
          <p:nvPr/>
        </p:nvSpPr>
        <p:spPr>
          <a:xfrm>
            <a:off x="4579620" y="3916680"/>
            <a:ext cx="129540" cy="129540"/>
          </a:xfrm>
          <a:prstGeom prst="rect">
            <a:avLst/>
          </a:prstGeom>
          <a:solidFill>
            <a:srgbClr val="0F1E2D"/>
          </a:solidFill>
          <a:ln w="12700">
            <a:solidFill>
              <a:srgbClr val="0F1E2D">
                <a:alpha val="0"/>
              </a:srgbClr>
            </a:solidFill>
            <a:prstDash val="solid"/>
          </a:ln>
        </p:spPr>
      </p:sp>
      <p:sp>
        <p:nvSpPr>
          <p:cNvPr id="33" name="Text 30"/>
          <p:cNvSpPr/>
          <p:nvPr/>
        </p:nvSpPr>
        <p:spPr>
          <a:xfrm>
            <a:off x="4328160" y="4175760"/>
            <a:ext cx="701040" cy="236220"/>
          </a:xfrm>
          <a:prstGeom prst="rect">
            <a:avLst/>
          </a:prstGeom>
          <a:noFill/>
          <a:ln/>
        </p:spPr>
        <p:txBody>
          <a:bodyPr wrap="square" lIns="0" tIns="0" rIns="0" bIns="0" rtlCol="0" anchor="ctr">
            <a:normAutofit/>
          </a:bodyPr>
          <a:lstStyle/>
          <a:p>
            <a:pPr algn="ctr" indent="0" marL="0">
              <a:buNone/>
            </a:pPr>
            <a:r>
              <a:rPr lang="en-US" sz="1800" b="1" dirty="0">
                <a:solidFill>
                  <a:srgbClr val="0F1E2D"/>
                </a:solidFill>
                <a:latin typeface="Montserrat" pitchFamily="34" charset="0"/>
                <a:ea typeface="Montserrat" pitchFamily="34" charset="-122"/>
                <a:cs typeface="Montserrat" pitchFamily="34" charset="-120"/>
              </a:rPr>
              <a:t>QR TBD</a:t>
            </a:r>
            <a:endParaRPr lang="en-US" sz="1800" dirty="0"/>
          </a:p>
        </p:txBody>
      </p:sp>
      <p:sp>
        <p:nvSpPr>
          <p:cNvPr id="34" name="Text 31"/>
          <p:cNvSpPr/>
          <p:nvPr/>
        </p:nvSpPr>
        <p:spPr>
          <a:xfrm>
            <a:off x="3771900" y="5082540"/>
            <a:ext cx="1600200" cy="182880"/>
          </a:xfrm>
          <a:prstGeom prst="rect">
            <a:avLst/>
          </a:prstGeom>
          <a:noFill/>
          <a:ln/>
        </p:spPr>
        <p:txBody>
          <a:bodyPr wrap="square" lIns="0" tIns="0" rIns="0" bIns="0" rtlCol="0" anchor="ctr">
            <a:normAutofit/>
          </a:bodyPr>
          <a:lstStyle/>
          <a:p>
            <a:pPr algn="ctr" indent="0" marL="0">
              <a:buNone/>
            </a:pPr>
            <a:r>
              <a:rPr lang="en-US" sz="1500" dirty="0">
                <a:solidFill>
                  <a:srgbClr val="FFFFFF"/>
                </a:solidFill>
                <a:latin typeface="Montserrat" pitchFamily="34" charset="0"/>
                <a:ea typeface="Montserrat" pitchFamily="34" charset="-122"/>
                <a:cs typeface="Montserrat" pitchFamily="34" charset="-120"/>
              </a:rPr>
              <a:t>scan to RSVP</a:t>
            </a:r>
            <a:endParaRPr lang="en-US" sz="1500" dirty="0"/>
          </a:p>
        </p:txBody>
      </p:sp>
      <p:sp>
        <p:nvSpPr>
          <p:cNvPr id="35" name="Shape 32"/>
          <p:cNvSpPr/>
          <p:nvPr/>
        </p:nvSpPr>
        <p:spPr>
          <a:xfrm>
            <a:off x="1005840" y="5486400"/>
            <a:ext cx="7139940" cy="960120"/>
          </a:xfrm>
          <a:prstGeom prst="roundRect">
            <a:avLst>
              <a:gd name="adj" fmla="val 13333"/>
            </a:avLst>
          </a:prstGeom>
          <a:solidFill>
            <a:srgbClr val="020912">
              <a:alpha val="97000"/>
            </a:srgbClr>
          </a:solidFill>
          <a:ln w="12700">
            <a:solidFill>
              <a:srgbClr val="020912">
                <a:alpha val="0"/>
              </a:srgbClr>
            </a:solidFill>
            <a:prstDash val="solid"/>
          </a:ln>
        </p:spPr>
      </p:sp>
      <p:sp>
        <p:nvSpPr>
          <p:cNvPr id="36" name="Text 33"/>
          <p:cNvSpPr/>
          <p:nvPr/>
        </p:nvSpPr>
        <p:spPr>
          <a:xfrm>
            <a:off x="1219200" y="5615940"/>
            <a:ext cx="6705600" cy="289560"/>
          </a:xfrm>
          <a:prstGeom prst="rect">
            <a:avLst/>
          </a:prstGeom>
          <a:noFill/>
          <a:ln/>
        </p:spPr>
        <p:txBody>
          <a:bodyPr wrap="square" lIns="0" tIns="0" rIns="0" bIns="0" rtlCol="0" anchor="ctr">
            <a:normAutofit/>
          </a:bodyPr>
          <a:lstStyle/>
          <a:p>
            <a:pPr algn="ctr" indent="0" marL="0">
              <a:buNone/>
            </a:pPr>
            <a:r>
              <a:rPr lang="en-US" sz="2400" b="1" dirty="0">
                <a:solidFill>
                  <a:srgbClr val="FFFFFF"/>
                </a:solidFill>
                <a:latin typeface="Montserrat" pitchFamily="34" charset="0"/>
                <a:ea typeface="Montserrat" pitchFamily="34" charset="-122"/>
                <a:cs typeface="Montserrat" pitchFamily="34" charset="-120"/>
              </a:rPr>
              <a:t>2425 Valdez St., Oakland, CA 94612</a:t>
            </a:r>
            <a:endParaRPr lang="en-US" sz="2400" dirty="0"/>
          </a:p>
        </p:txBody>
      </p:sp>
      <p:sp>
        <p:nvSpPr>
          <p:cNvPr id="37" name="Text 34"/>
          <p:cNvSpPr/>
          <p:nvPr/>
        </p:nvSpPr>
        <p:spPr>
          <a:xfrm>
            <a:off x="1219200" y="5966460"/>
            <a:ext cx="6705600" cy="243840"/>
          </a:xfrm>
          <a:prstGeom prst="rect">
            <a:avLst/>
          </a:prstGeom>
          <a:noFill/>
          <a:ln/>
        </p:spPr>
        <p:txBody>
          <a:bodyPr wrap="square" lIns="0" tIns="0" rIns="0" bIns="0" rtlCol="0" anchor="ctr">
            <a:normAutofit/>
          </a:bodyPr>
          <a:lstStyle/>
          <a:p>
            <a:pPr algn="ctr" indent="0" marL="0">
              <a:buNone/>
            </a:pPr>
            <a:r>
              <a:rPr lang="en-US" sz="2200" b="1" dirty="0">
                <a:solidFill>
                  <a:srgbClr val="FFFFFF"/>
                </a:solidFill>
                <a:latin typeface="Montserrat" pitchFamily="34" charset="0"/>
                <a:ea typeface="Montserrat" pitchFamily="34" charset="-122"/>
                <a:cs typeface="Montserrat" pitchFamily="34" charset="-120"/>
              </a:rPr>
              <a:t>July 20th, 2026</a:t>
            </a:r>
            <a:endParaRPr lang="en-US" sz="2200" dirty="0"/>
          </a:p>
        </p:txBody>
      </p:sp>
      <p:sp>
        <p:nvSpPr>
          <p:cNvPr id="38" name="Text 35"/>
          <p:cNvSpPr/>
          <p:nvPr/>
        </p:nvSpPr>
        <p:spPr>
          <a:xfrm>
            <a:off x="1219200" y="6233160"/>
            <a:ext cx="6705600" cy="190500"/>
          </a:xfrm>
          <a:prstGeom prst="rect">
            <a:avLst/>
          </a:prstGeom>
          <a:noFill/>
          <a:ln/>
        </p:spPr>
        <p:txBody>
          <a:bodyPr wrap="square" lIns="0" tIns="0" rIns="0" bIns="0" rtlCol="0" anchor="ctr">
            <a:normAutofit/>
          </a:bodyPr>
          <a:lstStyle/>
          <a:p>
            <a:pPr algn="ctr" indent="0" marL="0">
              <a:buNone/>
            </a:pPr>
            <a:r>
              <a:rPr lang="en-US" sz="1800" dirty="0">
                <a:solidFill>
                  <a:srgbClr val="D6DCE0"/>
                </a:solidFill>
                <a:latin typeface="Montserrat" pitchFamily="34" charset="0"/>
                <a:ea typeface="Montserrat" pitchFamily="34" charset="-122"/>
                <a:cs typeface="Montserrat" pitchFamily="34" charset="-120"/>
              </a:rPr>
              <a:t>5:00–7:00 PM</a:t>
            </a:r>
            <a:endParaRPr lang="en-US" sz="1800" dirty="0"/>
          </a:p>
        </p:txBody>
      </p:sp>
      <p:sp>
        <p:nvSpPr>
          <p:cNvPr id="39" name="Shape 36"/>
          <p:cNvSpPr/>
          <p:nvPr/>
        </p:nvSpPr>
        <p:spPr>
          <a:xfrm>
            <a:off x="853440" y="6537960"/>
            <a:ext cx="2682240" cy="2682240"/>
          </a:xfrm>
          <a:prstGeom prst="ellipse">
            <a:avLst/>
          </a:prstGeom>
          <a:solidFill>
            <a:srgbClr val="FFFFFF"/>
          </a:solidFill>
          <a:ln w="12700">
            <a:solidFill>
              <a:srgbClr val="FFFFFF">
                <a:alpha val="0"/>
              </a:srgbClr>
            </a:solidFill>
            <a:prstDash val="solid"/>
          </a:ln>
          <a:effectLst>
            <a:outerShdw sx="100000" sy="100000" kx="0" ky="0" algn="bl" rotWithShape="0" blurRad="25400" dist="50800" dir="2700000">
              <a:srgbClr val="000000">
                <a:alpha val="35000"/>
              </a:srgbClr>
            </a:outerShdw>
          </a:effectLst>
        </p:spPr>
      </p:sp>
      <p:sp>
        <p:nvSpPr>
          <p:cNvPr id="40" name="Shape 37"/>
          <p:cNvSpPr/>
          <p:nvPr/>
        </p:nvSpPr>
        <p:spPr>
          <a:xfrm>
            <a:off x="5608320" y="6537960"/>
            <a:ext cx="2682240" cy="2682240"/>
          </a:xfrm>
          <a:prstGeom prst="ellipse">
            <a:avLst/>
          </a:prstGeom>
          <a:solidFill>
            <a:srgbClr val="FFFFFF"/>
          </a:solidFill>
          <a:ln w="12700">
            <a:solidFill>
              <a:srgbClr val="FFFFFF">
                <a:alpha val="0"/>
              </a:srgbClr>
            </a:solidFill>
            <a:prstDash val="solid"/>
          </a:ln>
          <a:effectLst>
            <a:outerShdw sx="100000" sy="100000" kx="0" ky="0" algn="bl" rotWithShape="0" blurRad="25400" dist="50800" dir="2700000">
              <a:srgbClr val="000000">
                <a:alpha val="35000"/>
              </a:srgbClr>
            </a:outerShdw>
          </a:effectLst>
        </p:spPr>
      </p:sp>
      <p:pic>
        <p:nvPicPr>
          <p:cNvPr id="41" name="Image 1" descr="/home/quan-zou/vault/team-brain/events/real-estate-ai-agents-2026-07-20/flyer-v1-portrait/assets/speaker-barton-louie-reference-circle.png">    </p:cNvPr>
          <p:cNvPicPr>
            <a:picLocks noChangeAspect="1"/>
          </p:cNvPicPr>
          <p:nvPr/>
        </p:nvPicPr>
        <p:blipFill>
          <a:blip r:embed="rId2"/>
          <a:stretch>
            <a:fillRect/>
          </a:stretch>
        </p:blipFill>
        <p:spPr>
          <a:xfrm>
            <a:off x="899160" y="6583680"/>
            <a:ext cx="2590800" cy="2590800"/>
          </a:xfrm>
          <a:prstGeom prst="rect">
            <a:avLst/>
          </a:prstGeom>
        </p:spPr>
      </p:pic>
      <p:pic>
        <p:nvPicPr>
          <p:cNvPr id="42" name="Image 2" descr="/home/quan-zou/vault/team-brain/events/real-estate-ai-agents-2026-07-20/flyer-v1-portrait/assets/speaker-quan-zou-reference-circle.png">    </p:cNvPr>
          <p:cNvPicPr>
            <a:picLocks noChangeAspect="1"/>
          </p:cNvPicPr>
          <p:nvPr/>
        </p:nvPicPr>
        <p:blipFill>
          <a:blip r:embed="rId3"/>
          <a:stretch>
            <a:fillRect/>
          </a:stretch>
        </p:blipFill>
        <p:spPr>
          <a:xfrm>
            <a:off x="5654040" y="6583680"/>
            <a:ext cx="2590800" cy="2590800"/>
          </a:xfrm>
          <a:prstGeom prst="rect">
            <a:avLst/>
          </a:prstGeom>
        </p:spPr>
      </p:pic>
      <p:sp>
        <p:nvSpPr>
          <p:cNvPr id="43" name="Text 38"/>
          <p:cNvSpPr/>
          <p:nvPr/>
        </p:nvSpPr>
        <p:spPr>
          <a:xfrm>
            <a:off x="914400" y="9281160"/>
            <a:ext cx="2590800" cy="289560"/>
          </a:xfrm>
          <a:prstGeom prst="rect">
            <a:avLst/>
          </a:prstGeom>
          <a:noFill/>
          <a:ln/>
        </p:spPr>
        <p:txBody>
          <a:bodyPr wrap="square" lIns="0" tIns="0" rIns="0" bIns="0" rtlCol="0" anchor="ctr">
            <a:normAutofit/>
          </a:bodyPr>
          <a:lstStyle/>
          <a:p>
            <a:pPr algn="ctr" indent="0" marL="0">
              <a:buNone/>
            </a:pPr>
            <a:r>
              <a:rPr lang="en-US" sz="2400" b="1" dirty="0">
                <a:solidFill>
                  <a:srgbClr val="FFFFFF"/>
                </a:solidFill>
                <a:latin typeface="Montserrat" pitchFamily="34" charset="0"/>
                <a:ea typeface="Montserrat" pitchFamily="34" charset="-122"/>
                <a:cs typeface="Montserrat" pitchFamily="34" charset="-120"/>
              </a:rPr>
              <a:t>Barton Louie</a:t>
            </a:r>
            <a:endParaRPr lang="en-US" sz="2400" dirty="0"/>
          </a:p>
        </p:txBody>
      </p:sp>
      <p:sp>
        <p:nvSpPr>
          <p:cNvPr id="44" name="Text 39"/>
          <p:cNvSpPr/>
          <p:nvPr/>
        </p:nvSpPr>
        <p:spPr>
          <a:xfrm>
            <a:off x="609600" y="9585960"/>
            <a:ext cx="3200400" cy="213360"/>
          </a:xfrm>
          <a:prstGeom prst="rect">
            <a:avLst/>
          </a:prstGeom>
          <a:noFill/>
          <a:ln/>
        </p:spPr>
        <p:txBody>
          <a:bodyPr wrap="square" lIns="0" tIns="0" rIns="0" bIns="0" rtlCol="0" anchor="ctr">
            <a:normAutofit/>
          </a:bodyPr>
          <a:lstStyle/>
          <a:p>
            <a:pPr algn="ctr" indent="0" marL="0">
              <a:buNone/>
            </a:pPr>
            <a:r>
              <a:rPr lang="en-US" sz="1600" dirty="0">
                <a:solidFill>
                  <a:srgbClr val="D6DCE0"/>
                </a:solidFill>
                <a:latin typeface="Montserrat" pitchFamily="34" charset="0"/>
                <a:ea typeface="Montserrat" pitchFamily="34" charset="-122"/>
                <a:cs typeface="Montserrat" pitchFamily="34" charset="-120"/>
              </a:rPr>
              <a:t>SubTo • Company TBD</a:t>
            </a:r>
            <a:endParaRPr lang="en-US" sz="1600" dirty="0"/>
          </a:p>
        </p:txBody>
      </p:sp>
      <p:sp>
        <p:nvSpPr>
          <p:cNvPr id="45" name="Text 40"/>
          <p:cNvSpPr/>
          <p:nvPr/>
        </p:nvSpPr>
        <p:spPr>
          <a:xfrm>
            <a:off x="5654040" y="9281160"/>
            <a:ext cx="2590800" cy="289560"/>
          </a:xfrm>
          <a:prstGeom prst="rect">
            <a:avLst/>
          </a:prstGeom>
          <a:noFill/>
          <a:ln/>
        </p:spPr>
        <p:txBody>
          <a:bodyPr wrap="square" lIns="0" tIns="0" rIns="0" bIns="0" rtlCol="0" anchor="ctr">
            <a:normAutofit/>
          </a:bodyPr>
          <a:lstStyle/>
          <a:p>
            <a:pPr algn="ctr" indent="0" marL="0">
              <a:buNone/>
            </a:pPr>
            <a:r>
              <a:rPr lang="en-US" sz="2400" b="1" dirty="0">
                <a:solidFill>
                  <a:srgbClr val="FFFFFF"/>
                </a:solidFill>
                <a:latin typeface="Montserrat" pitchFamily="34" charset="0"/>
                <a:ea typeface="Montserrat" pitchFamily="34" charset="-122"/>
                <a:cs typeface="Montserrat" pitchFamily="34" charset="-120"/>
              </a:rPr>
              <a:t>Quan Zou</a:t>
            </a:r>
            <a:endParaRPr lang="en-US" sz="2400" dirty="0"/>
          </a:p>
        </p:txBody>
      </p:sp>
      <p:sp>
        <p:nvSpPr>
          <p:cNvPr id="46" name="Text 41"/>
          <p:cNvSpPr/>
          <p:nvPr/>
        </p:nvSpPr>
        <p:spPr>
          <a:xfrm>
            <a:off x="5334000" y="9585960"/>
            <a:ext cx="3276600" cy="213360"/>
          </a:xfrm>
          <a:prstGeom prst="rect">
            <a:avLst/>
          </a:prstGeom>
          <a:noFill/>
          <a:ln/>
        </p:spPr>
        <p:txBody>
          <a:bodyPr wrap="square" lIns="0" tIns="0" rIns="0" bIns="0" rtlCol="0" anchor="ctr">
            <a:normAutofit/>
          </a:bodyPr>
          <a:lstStyle/>
          <a:p>
            <a:pPr algn="ctr" indent="0" marL="0">
              <a:buNone/>
            </a:pPr>
            <a:r>
              <a:rPr lang="en-US" sz="1600" dirty="0">
                <a:solidFill>
                  <a:srgbClr val="D6DCE0"/>
                </a:solidFill>
                <a:latin typeface="Montserrat" pitchFamily="34" charset="0"/>
                <a:ea typeface="Montserrat" pitchFamily="34" charset="-122"/>
                <a:cs typeface="Montserrat" pitchFamily="34" charset="-120"/>
              </a:rPr>
              <a:t>SubTo • Sequoia Real Estate</a:t>
            </a:r>
            <a:endParaRPr lang="en-US" sz="1600" dirty="0"/>
          </a:p>
        </p:txBody>
      </p:sp>
      <p:sp>
        <p:nvSpPr>
          <p:cNvPr id="47" name="Shape 42"/>
          <p:cNvSpPr/>
          <p:nvPr/>
        </p:nvSpPr>
        <p:spPr>
          <a:xfrm>
            <a:off x="-289560" y="9822180"/>
            <a:ext cx="3733800" cy="1409700"/>
          </a:xfrm>
          <a:prstGeom prst="parallelogram">
            <a:avLst/>
          </a:prstGeom>
          <a:solidFill>
            <a:srgbClr val="6E35B4"/>
          </a:solidFill>
          <a:ln w="12700">
            <a:solidFill>
              <a:srgbClr val="6E35B4">
                <a:alpha val="0"/>
              </a:srgbClr>
            </a:solidFill>
            <a:prstDash val="solid"/>
          </a:ln>
        </p:spPr>
      </p:sp>
      <p:sp>
        <p:nvSpPr>
          <p:cNvPr id="48" name="Shape 43"/>
          <p:cNvSpPr/>
          <p:nvPr/>
        </p:nvSpPr>
        <p:spPr>
          <a:xfrm>
            <a:off x="2933700" y="9822180"/>
            <a:ext cx="3276600" cy="1409700"/>
          </a:xfrm>
          <a:prstGeom prst="parallelogram">
            <a:avLst/>
          </a:prstGeom>
          <a:solidFill>
            <a:srgbClr val="13A3D8"/>
          </a:solidFill>
          <a:ln w="12700">
            <a:solidFill>
              <a:srgbClr val="13A3D8">
                <a:alpha val="0"/>
              </a:srgbClr>
            </a:solidFill>
            <a:prstDash val="solid"/>
          </a:ln>
        </p:spPr>
      </p:sp>
      <p:sp>
        <p:nvSpPr>
          <p:cNvPr id="49" name="Shape 44"/>
          <p:cNvSpPr/>
          <p:nvPr/>
        </p:nvSpPr>
        <p:spPr>
          <a:xfrm>
            <a:off x="5905500" y="9822180"/>
            <a:ext cx="3718560" cy="1409700"/>
          </a:xfrm>
          <a:prstGeom prst="parallelogram">
            <a:avLst/>
          </a:prstGeom>
          <a:solidFill>
            <a:srgbClr val="064B5C"/>
          </a:solidFill>
          <a:ln w="12700">
            <a:solidFill>
              <a:srgbClr val="064B5C">
                <a:alpha val="0"/>
              </a:srgbClr>
            </a:solidFill>
            <a:prstDash val="solid"/>
          </a:ln>
        </p:spPr>
      </p:sp>
      <p:sp>
        <p:nvSpPr>
          <p:cNvPr id="50" name="Shape 45"/>
          <p:cNvSpPr/>
          <p:nvPr/>
        </p:nvSpPr>
        <p:spPr>
          <a:xfrm>
            <a:off x="822960" y="10180320"/>
            <a:ext cx="2057400" cy="594360"/>
          </a:xfrm>
          <a:prstGeom prst="roundRect">
            <a:avLst>
              <a:gd name="adj" fmla="val 15385"/>
            </a:avLst>
          </a:prstGeom>
          <a:solidFill>
            <a:srgbClr val="050009"/>
          </a:solidFill>
          <a:ln w="12700">
            <a:solidFill>
              <a:srgbClr val="050009">
                <a:alpha val="0"/>
              </a:srgbClr>
            </a:solidFill>
            <a:prstDash val="solid"/>
          </a:ln>
        </p:spPr>
      </p:sp>
      <p:pic>
        <p:nvPicPr>
          <p:cNvPr id="51" name="Image 3" descr="/home/quan-zou/vault/team-brain/events/real-estate-ai-agents-2026-07-20/flyer-v1-portrait/assets/sequoia-logo-approved-from-maple-docs.png">    </p:cNvPr>
          <p:cNvPicPr>
            <a:picLocks noChangeAspect="1"/>
          </p:cNvPicPr>
          <p:nvPr/>
        </p:nvPicPr>
        <p:blipFill>
          <a:blip r:embed="rId4"/>
          <a:stretch>
            <a:fillRect/>
          </a:stretch>
        </p:blipFill>
        <p:spPr>
          <a:xfrm>
            <a:off x="1036320" y="10271760"/>
            <a:ext cx="1630680" cy="411480"/>
          </a:xfrm>
          <a:prstGeom prst="rect">
            <a:avLst/>
          </a:prstGeom>
        </p:spPr>
      </p:pic>
      <p:sp>
        <p:nvSpPr>
          <p:cNvPr id="52" name="Text 46"/>
          <p:cNvSpPr/>
          <p:nvPr/>
        </p:nvSpPr>
        <p:spPr>
          <a:xfrm>
            <a:off x="3276600" y="10165080"/>
            <a:ext cx="2438400" cy="685800"/>
          </a:xfrm>
          <a:prstGeom prst="rect">
            <a:avLst/>
          </a:prstGeom>
          <a:noFill/>
          <a:ln/>
        </p:spPr>
        <p:txBody>
          <a:bodyPr wrap="square" lIns="0" tIns="0" rIns="0" bIns="0" rtlCol="0" anchor="ctr">
            <a:normAutofit/>
          </a:bodyPr>
          <a:lstStyle/>
          <a:p>
            <a:pPr algn="ctr" indent="0" marL="0">
              <a:lnSpc>
                <a:spcPct val="85000"/>
              </a:lnSpc>
              <a:buNone/>
            </a:pPr>
            <a:r>
              <a:rPr lang="en-US" sz="2300" b="1" dirty="0">
                <a:solidFill>
                  <a:srgbClr val="FFFFFF"/>
                </a:solidFill>
                <a:latin typeface="Montserrat" pitchFamily="34" charset="0"/>
                <a:ea typeface="Montserrat" pitchFamily="34" charset="-122"/>
                <a:cs typeface="Montserrat" pitchFamily="34" charset="-120"/>
              </a:rPr>
              <a:t>AI AGENT</a:t>
            </a:r>
            <a:endParaRPr lang="en-US" sz="2300" dirty="0"/>
          </a:p>
          <a:p>
            <a:pPr algn="ctr" indent="0" marL="0">
              <a:lnSpc>
                <a:spcPct val="85000"/>
              </a:lnSpc>
              <a:buNone/>
            </a:pPr>
            <a:r>
              <a:rPr lang="en-US" sz="2300" b="1" dirty="0">
                <a:solidFill>
                  <a:srgbClr val="FFFFFF"/>
                </a:solidFill>
                <a:latin typeface="Montserrat" pitchFamily="34" charset="0"/>
                <a:ea typeface="Montserrat" pitchFamily="34" charset="-122"/>
                <a:cs typeface="Montserrat" pitchFamily="34" charset="-120"/>
              </a:rPr>
              <a:t>BLUEPRINT</a:t>
            </a:r>
            <a:endParaRPr lang="en-US" sz="2300" dirty="0"/>
          </a:p>
        </p:txBody>
      </p:sp>
      <p:sp>
        <p:nvSpPr>
          <p:cNvPr id="53" name="Text 47"/>
          <p:cNvSpPr/>
          <p:nvPr/>
        </p:nvSpPr>
        <p:spPr>
          <a:xfrm>
            <a:off x="6248400" y="10165080"/>
            <a:ext cx="2209800" cy="685800"/>
          </a:xfrm>
          <a:prstGeom prst="rect">
            <a:avLst/>
          </a:prstGeom>
          <a:noFill/>
          <a:ln/>
        </p:spPr>
        <p:txBody>
          <a:bodyPr wrap="square" lIns="0" tIns="0" rIns="0" bIns="0" rtlCol="0" anchor="ctr">
            <a:normAutofit/>
          </a:bodyPr>
          <a:lstStyle/>
          <a:p>
            <a:pPr algn="ctr" indent="0" marL="0">
              <a:lnSpc>
                <a:spcPct val="85000"/>
              </a:lnSpc>
              <a:buNone/>
            </a:pPr>
            <a:r>
              <a:rPr lang="en-US" sz="2300" b="1" dirty="0">
                <a:solidFill>
                  <a:srgbClr val="FFFFFF"/>
                </a:solidFill>
                <a:latin typeface="Montserrat" pitchFamily="34" charset="0"/>
                <a:ea typeface="Montserrat" pitchFamily="34" charset="-122"/>
                <a:cs typeface="Montserrat" pitchFamily="34" charset="-120"/>
              </a:rPr>
              <a:t>MONMAC</a:t>
            </a:r>
            <a:endParaRPr lang="en-US" sz="2300" dirty="0"/>
          </a:p>
          <a:p>
            <a:pPr algn="ctr" indent="0" marL="0">
              <a:lnSpc>
                <a:spcPct val="85000"/>
              </a:lnSpc>
              <a:buNone/>
            </a:pPr>
            <a:r>
              <a:rPr lang="en-US" sz="2300" b="1" dirty="0">
                <a:solidFill>
                  <a:srgbClr val="FFFFFF"/>
                </a:solidFill>
                <a:latin typeface="Montserrat" pitchFamily="34" charset="0"/>
                <a:ea typeface="Montserrat" pitchFamily="34" charset="-122"/>
                <a:cs typeface="Montserrat" pitchFamily="34" charset="-120"/>
              </a:rPr>
              <a:t>LABS</a:t>
            </a:r>
            <a:endParaRPr lang="en-US" sz="2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ontserra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Montserrat"/>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Slide 1</vt:lpstr>
    </vt:vector>
  </TitlesOfParts>
  <Company>MonMac 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use AI to find more deals and win more clients</dc:title>
  <dc:subject>Editable layered Canva import for July 20 Real Estate AI Agent Workshop flyer</dc:subject>
  <dc:creator>MonMac Labs</dc:creator>
  <cp:lastModifiedBy>MonMac Labs</cp:lastModifiedBy>
  <cp:revision>1</cp:revision>
  <dcterms:created xsi:type="dcterms:W3CDTF">2026-07-03T07:41:03Z</dcterms:created>
  <dcterms:modified xsi:type="dcterms:W3CDTF">2026-07-03T07:41:03Z</dcterms:modified>
</cp:coreProperties>
</file>